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87" r:id="rId2"/>
  </p:sldMasterIdLst>
  <p:sldIdLst>
    <p:sldId id="325" r:id="rId3"/>
    <p:sldId id="299" r:id="rId4"/>
    <p:sldId id="306" r:id="rId5"/>
    <p:sldId id="304" r:id="rId6"/>
    <p:sldId id="326" r:id="rId7"/>
    <p:sldId id="268" r:id="rId8"/>
    <p:sldId id="328" r:id="rId9"/>
    <p:sldId id="311" r:id="rId10"/>
    <p:sldId id="312" r:id="rId11"/>
    <p:sldId id="313" r:id="rId12"/>
    <p:sldId id="319" r:id="rId13"/>
    <p:sldId id="317" r:id="rId14"/>
    <p:sldId id="318" r:id="rId15"/>
    <p:sldId id="323" r:id="rId16"/>
    <p:sldId id="316" r:id="rId17"/>
    <p:sldId id="327" r:id="rId18"/>
    <p:sldId id="295" r:id="rId19"/>
    <p:sldId id="297" r:id="rId20"/>
    <p:sldId id="296" r:id="rId21"/>
    <p:sldId id="320" r:id="rId22"/>
    <p:sldId id="32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6" autoAdjust="0"/>
    <p:restoredTop sz="94660"/>
  </p:normalViewPr>
  <p:slideViewPr>
    <p:cSldViewPr snapToGrid="0">
      <p:cViewPr varScale="1">
        <p:scale>
          <a:sx n="79" d="100"/>
          <a:sy n="79" d="100"/>
        </p:scale>
        <p:origin x="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67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44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735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014CE-2B7F-4685-8202-2CF0E5B63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BC5F84-1111-48BA-A7BC-802BFBB1A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3F119-2690-4462-A3EA-85F0ED04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4B611-926B-4447-B456-E2C38FF7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A603A-9DBA-4941-A37D-00A0666A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08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B6385-B2AC-48B0-8492-EF43D3A67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048E3-2863-4827-9A16-32519FBFF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5A7D0-FA3D-4AC7-838C-BAAC06566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6BF43-B619-4BCD-B202-9FB3EB457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6CDCD-B78E-4C3F-BC85-C8B8D3FF6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659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879CF-1E38-4D02-B5DF-A743410F6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9A134-9CB2-4741-AB74-85A978F5E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7ECA3-9E8E-4909-AACE-8F45715CE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389262-8B53-43D9-9304-D5216BBB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670B0-D9A9-44BE-AD00-B8650FA4B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9850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02F9D-199C-411C-8678-304D5D3D3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E9E22-845A-4DFC-89DB-54CBFAE45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FCD93A-EEE2-4B2A-996C-7EF703FC5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05958-1479-4166-8274-842B6F41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D5F5FB-5F53-49EB-AA57-4A11C908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D1DB48-DAA7-4CB6-A13A-7D81C5FD2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9883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902E7-3F53-42BA-A283-631152220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D684F-77D2-4540-8681-6B4243036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824FA-40D5-4243-BA71-99873E40D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827F1-0E5D-45F7-8656-F2D1DAEFC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F81A64-AFDF-42DA-8262-0AC6E0561A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2C34C7-BD7E-4D96-A641-0D380FF17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EE509A-9C60-4342-A68C-378D6B13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4267F1-3120-4E1C-B4C4-63BA2334A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0455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053D0-5AA2-48F3-BD5C-C753A80D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B4230-AF4E-4CE5-9422-8B56BE295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0B138-6C39-4506-AA48-B3F5165EF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B9943F-7F04-4E2E-8E9E-F0AEC9BBE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8928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B46E23-5411-4177-8DB6-DCD67E7E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68836B-5B76-4E6B-A00E-FDDC7F0A1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A1D53-8DF0-4C14-9317-20B9E9552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213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E376F-F563-455B-829C-31323AB94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88D8D-AAD7-4F9B-9B3D-283F52A6E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748F3-9F62-4E5B-AC24-3FD164D11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FAC39-1AA0-4046-A106-85A86702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5A6BF-CF8A-4289-8728-9B252D445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300DC-34FB-440E-9C63-76783D710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55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4336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26432-9B0E-49A1-A9C9-8C0E0B6E0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CFD5E-9F81-41CA-987C-ABECDF123C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EFEBE8-8992-466A-A4B5-24CC0E12C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9AB3D4-79DA-4033-9673-102598FAC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6A131-7F39-4B08-9921-3ED4BBB43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93D2C0-72D1-4C26-B412-9C80AD5F9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274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5950D-5FC6-403C-AE69-77C172D4B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EDA7F7-85E7-4A27-AF5E-D8E67045D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D56A3-4235-4258-B05F-0F788C09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8A459-9D79-43DF-AEEA-07E0117A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80E5D-3E59-469C-A8AF-1864D87A5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8853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8542CB-AD5A-4F9E-A49E-14817116D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5459E3-7A59-430F-9996-1E4739091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0CBDF-9EC8-4479-BE79-43890A416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95A1A-3FEA-4F91-8116-A6BB68C4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E327D-E840-46E7-9F16-996579F1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195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12/2/2021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26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478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03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25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24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11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78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12/2/2021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89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75" r:id="rId5"/>
    <p:sldLayoutId id="2147483680" r:id="rId6"/>
    <p:sldLayoutId id="2147483676" r:id="rId7"/>
    <p:sldLayoutId id="2147483677" r:id="rId8"/>
    <p:sldLayoutId id="2147483678" r:id="rId9"/>
    <p:sldLayoutId id="2147483679" r:id="rId10"/>
    <p:sldLayoutId id="2147483681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4E9FF6-3DB4-4CF5-9BAD-431BF68C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1D8DD6-6190-498E-A459-B32A6F4B7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F418C-0C15-4874-8DD2-6D58FA0D7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B8BBB-67C3-4A2C-A980-CE1381755681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AD1886-553E-4173-96F8-8D060BA160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E9C56-7E1A-40E2-BAFC-0818FFEAC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28BA0-8593-43FA-9965-B49344C8F97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38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mailto:info@iitf.online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9A7E932-187A-4F93-A322-F422BD5FF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879" y="-1404257"/>
            <a:ext cx="15642771" cy="82622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BC808C-0174-403B-B97D-9A640686E683}"/>
              </a:ext>
            </a:extLst>
          </p:cNvPr>
          <p:cNvSpPr txBox="1"/>
          <p:nvPr/>
        </p:nvSpPr>
        <p:spPr>
          <a:xfrm>
            <a:off x="4005943" y="42454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A69C0D-C346-422A-A2C9-34F0233FE9B9}"/>
              </a:ext>
            </a:extLst>
          </p:cNvPr>
          <p:cNvSpPr txBox="1">
            <a:spLocks/>
          </p:cNvSpPr>
          <p:nvPr/>
        </p:nvSpPr>
        <p:spPr>
          <a:xfrm>
            <a:off x="832593" y="3603171"/>
            <a:ext cx="6531429" cy="315685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+mn-lt"/>
              </a:rPr>
              <a:t>Digital Rights as the foundation of a new digital economy.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D6B63-77ED-4FEF-A500-AA3A7AC3B1EB}"/>
              </a:ext>
            </a:extLst>
          </p:cNvPr>
          <p:cNvSpPr txBox="1"/>
          <p:nvPr/>
        </p:nvSpPr>
        <p:spPr>
          <a:xfrm>
            <a:off x="832593" y="961902"/>
            <a:ext cx="2735429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Klaus Stoll</a:t>
            </a:r>
          </a:p>
          <a:p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CEO IITF</a:t>
            </a:r>
          </a:p>
        </p:txBody>
      </p:sp>
    </p:spTree>
    <p:extLst>
      <p:ext uri="{BB962C8B-B14F-4D97-AF65-F5344CB8AC3E}">
        <p14:creationId xmlns:p14="http://schemas.microsoft.com/office/powerpoint/2010/main" val="3671962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outdoor, sign, sky&#10;&#10;Description automatically generated">
            <a:extLst>
              <a:ext uri="{FF2B5EF4-FFF2-40B4-BE49-F238E27FC236}">
                <a16:creationId xmlns:a16="http://schemas.microsoft.com/office/drawing/2014/main" id="{344A000A-B6FF-47BB-A781-FFF36C0F27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6" r="13424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F7721-A485-4D44-A88E-E3D7B4668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anchor="ctr">
            <a:no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+mn-lt"/>
              </a:rPr>
              <a:t>The digital ecosystem and economy under stress: </a:t>
            </a:r>
            <a:r>
              <a:rPr lang="en-US" sz="3200" b="1" dirty="0">
                <a:latin typeface="+mn-lt"/>
              </a:rPr>
              <a:t>Private Sector </a:t>
            </a:r>
            <a:endParaRPr lang="en-US" sz="3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210E-56FC-445F-8CB3-25529039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04" y="2100073"/>
            <a:ext cx="5065776" cy="446401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Governmental regulations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Lack of consumer trust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Inability to retain staff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Pariah Status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Fighting off “Unicorns” - high yield monopolistic startups.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93488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a road&#10;&#10;Description automatically generated with low confidence">
            <a:extLst>
              <a:ext uri="{FF2B5EF4-FFF2-40B4-BE49-F238E27FC236}">
                <a16:creationId xmlns:a16="http://schemas.microsoft.com/office/drawing/2014/main" id="{5E0A9EF1-20B8-445F-9FA7-91A8A39C9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C539A5-8F89-406A-A2CE-E03462747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+mn-lt"/>
              </a:rPr>
              <a:t>Choices:</a:t>
            </a:r>
            <a:br>
              <a:rPr lang="en-US" sz="4800" b="1" dirty="0">
                <a:solidFill>
                  <a:srgbClr val="FF0000"/>
                </a:solidFill>
                <a:latin typeface="+mn-lt"/>
              </a:rPr>
            </a:br>
            <a:br>
              <a:rPr lang="en-US" sz="1400" dirty="0"/>
            </a:br>
            <a:br>
              <a:rPr lang="en-US" sz="1400" dirty="0"/>
            </a:br>
            <a:endParaRPr lang="en-US" sz="140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9B9E7-CCF8-4EDE-AD4B-218DC6C15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3200" b="1" dirty="0"/>
              <a:t>When the lack of Trust causes too much hurt,</a:t>
            </a:r>
          </a:p>
          <a:p>
            <a:pPr marL="0" indent="0" algn="ctr">
              <a:buNone/>
            </a:pPr>
            <a:r>
              <a:rPr lang="en-US" sz="3200" b="1" dirty="0"/>
              <a:t> digital users will make a value judgement and walk away from harmful digital practices</a:t>
            </a:r>
          </a:p>
        </p:txBody>
      </p:sp>
    </p:spTree>
    <p:extLst>
      <p:ext uri="{BB962C8B-B14F-4D97-AF65-F5344CB8AC3E}">
        <p14:creationId xmlns:p14="http://schemas.microsoft.com/office/powerpoint/2010/main" val="4077508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A0020DCB-4540-48B5-8BB4-67F17219A8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06" b="7708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34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27515C-8B87-4E30-955B-0DCB6F68B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+mn-lt"/>
              </a:rPr>
              <a:t>Lack of trust causing the current digital economy bubble to burst!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459F2-CB8E-49CF-B825-5E61E0E88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7791170" cy="32880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Current disrespect for fundamental digital rights results in a lack of trust.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“As digital technology becomes an ever more central part of every aspect of people’s lives, people should be able to trust it. Trustworthiness is also a prerequisite for its uptake.”</a:t>
            </a:r>
            <a:r>
              <a:rPr lang="en-US" dirty="0">
                <a:solidFill>
                  <a:srgbClr val="C00000"/>
                </a:solidFill>
              </a:rPr>
              <a:t>(</a:t>
            </a:r>
            <a:r>
              <a:rPr lang="en-US" sz="1800" dirty="0"/>
              <a:t>European Commission White Paper on Artificial Intelligence)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20834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22C28D-8AB4-4422-B9B1-2EC2EF393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en-US" sz="4600" b="1" dirty="0">
                <a:latin typeface="+mn-lt"/>
              </a:rPr>
              <a:t>A Lack of Trust causing the current digital economy bubble to burst!</a:t>
            </a:r>
          </a:p>
        </p:txBody>
      </p:sp>
      <p:sp>
        <p:nvSpPr>
          <p:cNvPr id="3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1D3E0-D336-4409-B32E-295301B45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949594"/>
          </a:xfrm>
        </p:spPr>
        <p:txBody>
          <a:bodyPr anchor="t">
            <a:normAutofit lnSpcReduction="10000"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We can already clearly see the evidence of the surveillance capitalism bubble bursting.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Studies confirm that a  lack of trust has become a real factor that limits, even endangers, the digital economy.</a:t>
            </a:r>
          </a:p>
          <a:p>
            <a:endParaRPr lang="en-US" sz="2200" b="1" dirty="0">
              <a:solidFill>
                <a:srgbClr val="FF0000"/>
              </a:solidFill>
            </a:endParaRPr>
          </a:p>
          <a:p>
            <a:r>
              <a:rPr lang="en-US" sz="1800" dirty="0"/>
              <a:t>The “Brands in Motion 2018“ study questioned 25.000 consumers world-wide and 93 Percent of the consumers in Germany demanded the ethical use of digital technologies.</a:t>
            </a:r>
          </a:p>
          <a:p>
            <a:r>
              <a:rPr lang="en-US" sz="1800" dirty="0"/>
              <a:t> A PEW Trust Study from 2019 showed that in 2015, ca 70% of consumers trusted the digital companies. This trust declined to 50% in 2019. </a:t>
            </a:r>
          </a:p>
          <a:p>
            <a:endParaRPr lang="en-US" sz="2200" dirty="0"/>
          </a:p>
        </p:txBody>
      </p:sp>
      <p:pic>
        <p:nvPicPr>
          <p:cNvPr id="5" name="Picture 4" descr="A red bow on a white background&#10;&#10;Description automatically generated with medium confidence">
            <a:extLst>
              <a:ext uri="{FF2B5EF4-FFF2-40B4-BE49-F238E27FC236}">
                <a16:creationId xmlns:a16="http://schemas.microsoft.com/office/drawing/2014/main" id="{EA356065-0561-41CC-B669-E32792A6F1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9" r="2045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00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91057-017B-4D0C-981D-BE89AEDCA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Choices: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“Meta” your way 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FEF9F-1F91-4599-9F2D-07E747B8F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3264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Digital companies can react in two ways:</a:t>
            </a:r>
          </a:p>
          <a:p>
            <a:pPr marL="0" indent="0">
              <a:buNone/>
            </a:pPr>
            <a:r>
              <a:rPr lang="en-US" b="1" dirty="0"/>
              <a:t>1. Go </a:t>
            </a:r>
            <a:r>
              <a:rPr lang="en-US" b="1" dirty="0" err="1"/>
              <a:t>FaceBook</a:t>
            </a:r>
            <a:r>
              <a:rPr lang="en-US" b="1" dirty="0"/>
              <a:t> and adopt a new business model that is even more intrusive </a:t>
            </a:r>
            <a:r>
              <a:rPr lang="en-US" b="1"/>
              <a:t>and harmful.</a:t>
            </a:r>
            <a:endParaRPr lang="en-US" b="1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78388A-903A-4FB8-A7E6-B18F2D146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188" y="3742735"/>
            <a:ext cx="9525" cy="95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7E7C44-4DC2-4416-A7D1-95F1BDCFA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9" name="Picture 8" descr="A person giving a presentation&#10;&#10;Description automatically generated with medium confidence">
            <a:extLst>
              <a:ext uri="{FF2B5EF4-FFF2-40B4-BE49-F238E27FC236}">
                <a16:creationId xmlns:a16="http://schemas.microsoft.com/office/drawing/2014/main" id="{B1B85520-7789-4C16-A15D-64685679A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" y="3567793"/>
            <a:ext cx="12104914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4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hands holding a touchscreen device&#10;&#10;Description automatically generated with low confidence">
            <a:extLst>
              <a:ext uri="{FF2B5EF4-FFF2-40B4-BE49-F238E27FC236}">
                <a16:creationId xmlns:a16="http://schemas.microsoft.com/office/drawing/2014/main" id="{3698F8B5-4606-4E03-A5AD-CA9A15C9D2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" r="23962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7793B-55BA-4FC9-987A-26AB8C918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56" y="1593337"/>
            <a:ext cx="3438144" cy="1124712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+mn-lt"/>
              </a:rPr>
              <a:t>Choices: </a:t>
            </a:r>
            <a:r>
              <a:rPr lang="en-US" sz="4000" b="1" dirty="0">
                <a:latin typeface="+mn-lt"/>
              </a:rPr>
              <a:t>Restore Trust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EF8B-5F82-451A-8860-A0204EBE2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566568" cy="375399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400" b="1" dirty="0"/>
              <a:t>To restore trust we need to identify the needs and interests, expressed as values, that are common to all concerned. </a:t>
            </a:r>
          </a:p>
          <a:p>
            <a:pPr marL="0" indent="0">
              <a:buNone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35009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CC35BF-2FC1-48F0-BBD5-BAAF4CEEE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+mn-lt"/>
              </a:rPr>
              <a:t>The UDHR represents the fundamental human values that are common to us all.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1C90B-09F1-4980-8E6E-ACDA728CF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560" y="2610323"/>
            <a:ext cx="4990684" cy="4526860"/>
          </a:xfrm>
        </p:spPr>
        <p:txBody>
          <a:bodyPr anchor="ctr">
            <a:normAutofit lnSpcReduction="10000"/>
          </a:bodyPr>
          <a:lstStyle/>
          <a:p>
            <a:r>
              <a:rPr lang="en-US" b="1" dirty="0"/>
              <a:t>Trust exists where the fundamental human rights are respected.</a:t>
            </a:r>
          </a:p>
          <a:p>
            <a:r>
              <a:rPr lang="en-US" b="1" dirty="0"/>
              <a:t>The UDHR represents the Constitution of our living together.</a:t>
            </a:r>
          </a:p>
          <a:p>
            <a:r>
              <a:rPr lang="en-US" b="1" dirty="0"/>
              <a:t> Without respect for the fundamental human rights there is no true economic development and sustainability.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reading a newspaper&#10;&#10;Description automatically generated with medium confidence">
            <a:extLst>
              <a:ext uri="{FF2B5EF4-FFF2-40B4-BE49-F238E27FC236}">
                <a16:creationId xmlns:a16="http://schemas.microsoft.com/office/drawing/2014/main" id="{A335952E-AEDF-4999-BF85-49D5123A17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8" r="1" b="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347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6D3BDF-1DBF-4AAD-88CB-FF0F4C1B6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589466" cy="1956841"/>
          </a:xfrm>
        </p:spPr>
        <p:txBody>
          <a:bodyPr anchor="b"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n-lt"/>
              </a:rPr>
              <a:t>Applied digital human Rights and Responsibilities: </a:t>
            </a:r>
            <a:r>
              <a:rPr lang="en-US" sz="3600" b="1" dirty="0">
                <a:latin typeface="+mn-lt"/>
              </a:rPr>
              <a:t>Civil Society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A95F9-7C78-40EB-8C1A-7759CEE28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04" y="2872898"/>
            <a:ext cx="4589466" cy="3985101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Extending civil rights into cyberspace</a:t>
            </a:r>
            <a:endParaRPr lang="en-US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Ensuring participation through digital citizenship</a:t>
            </a:r>
            <a:endParaRPr lang="en-US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sz="32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Addresses privacy and security concerns, prevents servitude </a:t>
            </a:r>
            <a:endParaRPr lang="en-US" sz="3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US" sz="2200" dirty="0"/>
          </a:p>
        </p:txBody>
      </p:sp>
      <p:pic>
        <p:nvPicPr>
          <p:cNvPr id="5" name="Picture 4" descr="A group of people raising their hands&#10;&#10;Description automatically generated with low confidence">
            <a:extLst>
              <a:ext uri="{FF2B5EF4-FFF2-40B4-BE49-F238E27FC236}">
                <a16:creationId xmlns:a16="http://schemas.microsoft.com/office/drawing/2014/main" id="{C4C5EA76-7772-4ABD-8559-C38058F631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" r="2868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21700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ransport, balloon, aircraft, colorful&#10;&#10;Description automatically generated">
            <a:extLst>
              <a:ext uri="{FF2B5EF4-FFF2-40B4-BE49-F238E27FC236}">
                <a16:creationId xmlns:a16="http://schemas.microsoft.com/office/drawing/2014/main" id="{57BDF3CD-2CFF-42B9-A7C2-B49FB4CFA7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" r="9740"/>
          <a:stretch/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6D3BDF-1DBF-4AAD-88CB-FF0F4C1B6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534644"/>
            <a:ext cx="4992624" cy="1243584"/>
          </a:xfrm>
        </p:spPr>
        <p:txBody>
          <a:bodyPr anchor="ctr"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n-lt"/>
              </a:rPr>
              <a:t>Applied digital human Rights and Responsibilities: </a:t>
            </a:r>
            <a:r>
              <a:rPr lang="en-US" sz="3600" b="1" dirty="0">
                <a:latin typeface="+mn-lt"/>
              </a:rPr>
              <a:t>Governments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A95F9-7C78-40EB-8C1A-7759CEE28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751" y="2666895"/>
            <a:ext cx="5394855" cy="3931079"/>
          </a:xfrm>
        </p:spPr>
        <p:txBody>
          <a:bodyPr anchor="t">
            <a:normAutofit lnSpcReduction="10000"/>
          </a:bodyPr>
          <a:lstStyle/>
          <a:p>
            <a:pPr marL="0" marR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Governments will be able to share sovereignty in cyberspace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Provide sound basis for dialogue and treaties with other governments.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Reduce need for punitive regulation and legislation.</a:t>
            </a: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7610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6D3BDF-1DBF-4AAD-88CB-FF0F4C1B6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+mn-lt"/>
              </a:rPr>
              <a:t>Applied digital human Rights and Responsibilities: </a:t>
            </a:r>
            <a:br>
              <a:rPr lang="en-US" sz="4000" b="1" dirty="0">
                <a:solidFill>
                  <a:srgbClr val="FF0000"/>
                </a:solidFill>
                <a:latin typeface="+mn-lt"/>
              </a:rPr>
            </a:br>
            <a:r>
              <a:rPr lang="en-US" sz="4000" b="1" dirty="0">
                <a:latin typeface="+mn-lt"/>
              </a:rPr>
              <a:t>Private Sector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A95F9-7C78-40EB-8C1A-7759CEE28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1567633"/>
            <a:ext cx="4716044" cy="5396752"/>
          </a:xfrm>
        </p:spPr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R</a:t>
            </a:r>
            <a:r>
              <a:rPr lang="en-US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educing the need for restrictive regulation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Gain acceptance and trust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Attract and retain staff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Access to investment and support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US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Level playing field.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rgbClr val="002060"/>
              </a:solidFill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-   Real innovation</a:t>
            </a:r>
            <a:endParaRPr lang="en-US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20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picture containing text, outdoor, sign, sky&#10;&#10;Description automatically generated">
            <a:extLst>
              <a:ext uri="{FF2B5EF4-FFF2-40B4-BE49-F238E27FC236}">
                <a16:creationId xmlns:a16="http://schemas.microsoft.com/office/drawing/2014/main" id="{5874C7FE-9DE3-4CC1-AED2-FBC932075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514" y="1782981"/>
            <a:ext cx="6124823" cy="43618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5000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62DBF7C5-7AA6-46B4-BA06-09EBCC460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B80D92-CF15-42ED-BAA4-87C92010BC93}"/>
              </a:ext>
            </a:extLst>
          </p:cNvPr>
          <p:cNvSpPr txBox="1"/>
          <p:nvPr/>
        </p:nvSpPr>
        <p:spPr>
          <a:xfrm>
            <a:off x="0" y="3138321"/>
            <a:ext cx="7764433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The Goal of this presentation is 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to show that </a:t>
            </a:r>
            <a:r>
              <a:rPr lang="en-US" sz="3200" b="1" dirty="0">
                <a:solidFill>
                  <a:srgbClr val="FF0000"/>
                </a:solidFill>
              </a:rPr>
              <a:t>digital human rights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and responsibilities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are the 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foundation of a new 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sustainable digital </a:t>
            </a:r>
          </a:p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economy. </a:t>
            </a:r>
          </a:p>
          <a:p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20364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F38DF-F233-4571-AF03-4C63D563B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11" y="750013"/>
            <a:ext cx="4165016" cy="574286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igital rights and responsibilities are the foundation of a new sustainable digital economy. 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The goal is to extent out fundamental human rights into cyberspace with its cyber economy.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We next need to express and embody our digital human rights in a Digital Bill of Rights and Responsibilities.</a:t>
            </a:r>
          </a:p>
          <a:p>
            <a:pPr marL="0" indent="0">
              <a:buNone/>
            </a:pPr>
            <a:endParaRPr lang="en-US" sz="1900" dirty="0"/>
          </a:p>
          <a:p>
            <a:endParaRPr lang="en-US" sz="1900" dirty="0"/>
          </a:p>
        </p:txBody>
      </p:sp>
      <p:pic>
        <p:nvPicPr>
          <p:cNvPr id="5" name="Picture 4" descr="Logo&#10;&#10;Description automatically generated with low confidence">
            <a:extLst>
              <a:ext uri="{FF2B5EF4-FFF2-40B4-BE49-F238E27FC236}">
                <a16:creationId xmlns:a16="http://schemas.microsoft.com/office/drawing/2014/main" id="{A5B7F2CD-B98D-464C-8340-325732B949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566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38858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E2F58BF-12E5-4B5A-AD25-4DAAA274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79819C-985F-4B99-913E-AD4F9200D483}"/>
              </a:ext>
            </a:extLst>
          </p:cNvPr>
          <p:cNvSpPr txBox="1"/>
          <p:nvPr/>
        </p:nvSpPr>
        <p:spPr>
          <a:xfrm>
            <a:off x="481029" y="859971"/>
            <a:ext cx="4023360" cy="38475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ea typeface="+mj-ea"/>
                <a:cs typeface="+mj-cs"/>
              </a:rPr>
              <a:t>For further information visit: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ea typeface="+mj-ea"/>
                <a:cs typeface="+mj-cs"/>
              </a:rPr>
              <a:t>  </a:t>
            </a:r>
            <a:r>
              <a:rPr lang="en-US" sz="4400" b="1" dirty="0" err="1">
                <a:solidFill>
                  <a:srgbClr val="FF0000"/>
                </a:solidFill>
                <a:ea typeface="+mj-ea"/>
                <a:cs typeface="+mj-cs"/>
              </a:rPr>
              <a:t>iitf.online</a:t>
            </a:r>
            <a:endParaRPr lang="en-US" sz="4400" b="1" dirty="0">
              <a:solidFill>
                <a:srgbClr val="FF0000"/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dirty="0">
                <a:ea typeface="+mj-ea"/>
                <a:cs typeface="+mj-cs"/>
              </a:rPr>
              <a:t>Contact: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ea typeface="+mj-ea"/>
                <a:cs typeface="+mj-cs"/>
                <a:hlinkClick r:id="rId2"/>
              </a:rPr>
              <a:t>info@iitf.online</a:t>
            </a:r>
            <a:endParaRPr lang="en-US" sz="4000" b="1" dirty="0"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</p:txBody>
      </p:sp>
      <p:sp>
        <p:nvSpPr>
          <p:cNvPr id="24" name="!!accent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E930768E-7451-479A-B068-6CB57BC6A2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3" r="11006"/>
          <a:stretch/>
        </p:blipFill>
        <p:spPr>
          <a:xfrm>
            <a:off x="4868487" y="10"/>
            <a:ext cx="7323513" cy="6857990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2660C1CB-23EB-4BE6-99C7-2B0CE6F8D1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41" y="5124930"/>
            <a:ext cx="3472543" cy="108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27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DF4E83-1E18-48CA-BD85-95ADE871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Digital ecosystem/economy </a:t>
            </a:r>
            <a:br>
              <a:rPr lang="en-US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Historical Touchpoints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7D6B6-D287-478A-B741-30A20C81B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516" y="1782980"/>
            <a:ext cx="5047235" cy="4361893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1989 Tim Berners-Lee WWW @ HTTP</a:t>
            </a:r>
          </a:p>
          <a:p>
            <a:r>
              <a:rPr lang="en-US" sz="3200" dirty="0"/>
              <a:t>1993 Graphic Browser, (Mosaic)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1997 US Taxpayer Relief Act lowering Capital Gains Tax, resulting in huge venture capital investments into digital technologies ventures.</a:t>
            </a:r>
          </a:p>
          <a:p>
            <a:endParaRPr lang="en-US" sz="2000" dirty="0"/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A picture containing text, sign, sky, outdoor&#10;&#10;Description automatically generated">
            <a:extLst>
              <a:ext uri="{FF2B5EF4-FFF2-40B4-BE49-F238E27FC236}">
                <a16:creationId xmlns:a16="http://schemas.microsoft.com/office/drawing/2014/main" id="{38369B79-FF36-42A0-B13C-478EACFAE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394" y="1782981"/>
            <a:ext cx="5525063" cy="436189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9993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outdoor, old, vintage&#10;&#10;Description automatically generated">
            <a:extLst>
              <a:ext uri="{FF2B5EF4-FFF2-40B4-BE49-F238E27FC236}">
                <a16:creationId xmlns:a16="http://schemas.microsoft.com/office/drawing/2014/main" id="{A2A7ABFB-5CE0-4747-8E58-E2A302896E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0" b="8597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91D0E4-B781-40B2-B127-73EB442A6CD6}"/>
              </a:ext>
            </a:extLst>
          </p:cNvPr>
          <p:cNvSpPr txBox="1"/>
          <p:nvPr/>
        </p:nvSpPr>
        <p:spPr>
          <a:xfrm>
            <a:off x="3883969" y="3928944"/>
            <a:ext cx="813262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chemeClr val="bg1">
                    <a:lumMod val="95000"/>
                  </a:schemeClr>
                </a:solidFill>
              </a:rPr>
              <a:t>Early2000:</a:t>
            </a:r>
          </a:p>
          <a:p>
            <a:pPr algn="ctr"/>
            <a:r>
              <a:rPr lang="en-US" sz="6000" b="1" dirty="0">
                <a:solidFill>
                  <a:schemeClr val="bg1">
                    <a:lumMod val="95000"/>
                  </a:schemeClr>
                </a:solidFill>
              </a:rPr>
              <a:t>Dot com bubble crash</a:t>
            </a:r>
          </a:p>
        </p:txBody>
      </p:sp>
    </p:spTree>
    <p:extLst>
      <p:ext uri="{BB962C8B-B14F-4D97-AF65-F5344CB8AC3E}">
        <p14:creationId xmlns:p14="http://schemas.microsoft.com/office/powerpoint/2010/main" val="1037143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sign with white text&#10;&#10;Description automatically generated with low confidence">
            <a:extLst>
              <a:ext uri="{FF2B5EF4-FFF2-40B4-BE49-F238E27FC236}">
                <a16:creationId xmlns:a16="http://schemas.microsoft.com/office/drawing/2014/main" id="{5A4B14A3-343A-4CD4-86C8-96FA79B93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379286" cy="26440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8D1FA3-B116-4B8D-A302-5B288C2AEDAD}"/>
              </a:ext>
            </a:extLst>
          </p:cNvPr>
          <p:cNvSpPr txBox="1"/>
          <p:nvPr/>
        </p:nvSpPr>
        <p:spPr>
          <a:xfrm>
            <a:off x="548352" y="3042864"/>
            <a:ext cx="587198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Digital economy in search of a business model: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How to get customers 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to pay for something 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they expect to be free?</a:t>
            </a:r>
          </a:p>
        </p:txBody>
      </p:sp>
      <p:pic>
        <p:nvPicPr>
          <p:cNvPr id="7" name="Picture 6" descr="Shape, arrow&#10;&#10;Description automatically generated">
            <a:extLst>
              <a:ext uri="{FF2B5EF4-FFF2-40B4-BE49-F238E27FC236}">
                <a16:creationId xmlns:a16="http://schemas.microsoft.com/office/drawing/2014/main" id="{F372FC54-60BD-46CF-B202-4E98ED94E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628" y="2644048"/>
            <a:ext cx="5584371" cy="421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91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EFFC81-4BE8-4D42-8531-8ACCA8EDA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712" y="-636012"/>
            <a:ext cx="5271804" cy="1639888"/>
          </a:xfrm>
        </p:spPr>
        <p:txBody>
          <a:bodyPr anchor="b"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The answer: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180E9-588C-493B-9632-859BCC6CF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94" y="1639888"/>
            <a:ext cx="6332482" cy="5475179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>
                <a:solidFill>
                  <a:srgbClr val="FF0000"/>
                </a:solidFill>
              </a:rPr>
              <a:t>2001 Google systematically developed its capacity to make predictions about its users and started selling the ability to manipulate.</a:t>
            </a:r>
          </a:p>
          <a:p>
            <a:pPr>
              <a:lnSpc>
                <a:spcPct val="130000"/>
              </a:lnSpc>
            </a:pPr>
            <a:r>
              <a:rPr lang="en-US" sz="2000" b="1" dirty="0">
                <a:solidFill>
                  <a:srgbClr val="0070C0"/>
                </a:solidFill>
              </a:rPr>
              <a:t>Many companies followed Google and offered their digital gadgets free of charge in exchange for personal data that could be monetized: </a:t>
            </a:r>
          </a:p>
          <a:p>
            <a:pPr algn="ctr">
              <a:lnSpc>
                <a:spcPct val="13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Surveillance capitalism was born. 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2F7814B-EB26-48A1-AEC7-663CA6A7D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r="20656"/>
          <a:stretch/>
        </p:blipFill>
        <p:spPr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88452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E8346-6AF2-4F7A-92B9-741D391C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27" y="-454682"/>
            <a:ext cx="6096000" cy="3345027"/>
          </a:xfrm>
        </p:spPr>
        <p:txBody>
          <a:bodyPr/>
          <a:lstStyle/>
          <a:p>
            <a:pPr algn="ctr"/>
            <a:r>
              <a:rPr kumimoji="0" lang="en-US" sz="3200" b="1" i="0" u="none" strike="noStrike" kern="1200" cap="none" spc="15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+mj-ea"/>
                <a:cs typeface="+mj-cs"/>
              </a:rPr>
              <a:t>Surveillance Capitalism separates what belongs together!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0252B-0FBD-4A93-B2CD-D76E44D6E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4200" y="297125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Price               /       Product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Product          /       Responsibility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Internet          /      Governance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                                 &amp; Law 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What you say  /     What you do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Society              /    Knowledge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  Rights                /    Responsibility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A0FAFD-9B70-48C4-A82C-258DE49B7DA9}"/>
              </a:ext>
            </a:extLst>
          </p:cNvPr>
          <p:cNvSpPr txBox="1"/>
          <p:nvPr/>
        </p:nvSpPr>
        <p:spPr>
          <a:xfrm>
            <a:off x="1030013" y="4145596"/>
            <a:ext cx="26380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"/>
                <a:ea typeface="+mn-ea"/>
                <a:cs typeface="+mn-cs"/>
              </a:rPr>
              <a:t>Humanity reduced to a data source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296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raising their hands&#10;&#10;Description automatically generated with low confidence">
            <a:extLst>
              <a:ext uri="{FF2B5EF4-FFF2-40B4-BE49-F238E27FC236}">
                <a16:creationId xmlns:a16="http://schemas.microsoft.com/office/drawing/2014/main" id="{95DC2C3B-22D0-461D-9B7B-F76E44F24D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13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F7721-A485-4D44-A88E-E3D7B4668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FF0000"/>
                </a:solidFill>
                <a:latin typeface="+mn-lt"/>
              </a:rPr>
              <a:t>The digital ecosystem and economy under stress: </a:t>
            </a:r>
            <a:r>
              <a:rPr lang="en-US" sz="3100" b="1" dirty="0">
                <a:latin typeface="+mn-lt"/>
              </a:rPr>
              <a:t>Civil Society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210E-56FC-445F-8CB3-25529039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0"/>
            <a:ext cx="4453561" cy="4423789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Unable to participate in digital policy making processes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Fundamental human rights are not valid and implemented in cyberspace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Privacy and security concerns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7325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EF7721-A485-4D44-A88E-E3D7B4668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3800" dirty="0">
                <a:solidFill>
                  <a:srgbClr val="FF0000"/>
                </a:solidFill>
                <a:latin typeface="+mn-lt"/>
              </a:rPr>
              <a:t>The digital ecosystem and economy under stress: </a:t>
            </a:r>
            <a:r>
              <a:rPr lang="en-US" sz="3800" b="1" dirty="0">
                <a:latin typeface="+mn-lt"/>
              </a:rPr>
              <a:t>Governmental Sector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2817098-CB1C-4088-8FF5-7B501D9989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4" r="14695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9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3210E-56FC-445F-8CB3-25529039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Sovereignty stops at the border. 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Private sector entities assume the function and role of governments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Temptation to use digital technologies to “protect“, (control) citizenship</a:t>
            </a:r>
          </a:p>
        </p:txBody>
      </p:sp>
    </p:spTree>
    <p:extLst>
      <p:ext uri="{BB962C8B-B14F-4D97-AF65-F5344CB8AC3E}">
        <p14:creationId xmlns:p14="http://schemas.microsoft.com/office/powerpoint/2010/main" val="141554056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RegularSeedLeftStep">
      <a:dk1>
        <a:srgbClr val="000000"/>
      </a:dk1>
      <a:lt1>
        <a:srgbClr val="FFFFFF"/>
      </a:lt1>
      <a:dk2>
        <a:srgbClr val="1C2432"/>
      </a:dk2>
      <a:lt2>
        <a:srgbClr val="F2F3F0"/>
      </a:lt2>
      <a:accent1>
        <a:srgbClr val="713AD6"/>
      </a:accent1>
      <a:accent2>
        <a:srgbClr val="363FC8"/>
      </a:accent2>
      <a:accent3>
        <a:srgbClr val="3A85D6"/>
      </a:accent3>
      <a:accent4>
        <a:srgbClr val="28B4C4"/>
      </a:accent4>
      <a:accent5>
        <a:srgbClr val="34C195"/>
      </a:accent5>
      <a:accent6>
        <a:srgbClr val="28C452"/>
      </a:accent6>
      <a:hlink>
        <a:srgbClr val="729531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2416</TotalTime>
  <Words>791</Words>
  <Application>Microsoft Office PowerPoint</Application>
  <PresentationFormat>Widescreen</PresentationFormat>
  <Paragraphs>101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Meiryo</vt:lpstr>
      <vt:lpstr>Arial</vt:lpstr>
      <vt:lpstr>Calibri</vt:lpstr>
      <vt:lpstr>Calibri Light</vt:lpstr>
      <vt:lpstr>Corbel</vt:lpstr>
      <vt:lpstr>SketchLinesVTI</vt:lpstr>
      <vt:lpstr>Office Theme</vt:lpstr>
      <vt:lpstr>PowerPoint Presentation</vt:lpstr>
      <vt:lpstr>PowerPoint Presentation</vt:lpstr>
      <vt:lpstr>Digital ecosystem/economy  Historical Touchpoints </vt:lpstr>
      <vt:lpstr>PowerPoint Presentation</vt:lpstr>
      <vt:lpstr>PowerPoint Presentation</vt:lpstr>
      <vt:lpstr>The answer:</vt:lpstr>
      <vt:lpstr>Surveillance Capitalism separates what belongs together!</vt:lpstr>
      <vt:lpstr>The digital ecosystem and economy under stress: Civil Society</vt:lpstr>
      <vt:lpstr>The digital ecosystem and economy under stress: Governmental Sector</vt:lpstr>
      <vt:lpstr>The digital ecosystem and economy under stress: Private Sector </vt:lpstr>
      <vt:lpstr>Choices:   </vt:lpstr>
      <vt:lpstr>Lack of trust causing the current digital economy bubble to burst!</vt:lpstr>
      <vt:lpstr>A Lack of Trust causing the current digital economy bubble to burst!</vt:lpstr>
      <vt:lpstr>Choices: “Meta” your way out</vt:lpstr>
      <vt:lpstr>Choices: Restore Trust </vt:lpstr>
      <vt:lpstr>The UDHR represents the fundamental human values that are common to us all.</vt:lpstr>
      <vt:lpstr>Applied digital human Rights and Responsibilities: Civil Society</vt:lpstr>
      <vt:lpstr>Applied digital human Rights and Responsibilities: Governments</vt:lpstr>
      <vt:lpstr>Applied digital human Rights and Responsibilities:  Private Sector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Rights, and Responsibilities, as the Foundation of a new digital Economy</dc:title>
  <dc:creator>Klaus Stoll</dc:creator>
  <cp:lastModifiedBy>Klaus Stoll</cp:lastModifiedBy>
  <cp:revision>30</cp:revision>
  <dcterms:created xsi:type="dcterms:W3CDTF">2021-11-24T06:58:39Z</dcterms:created>
  <dcterms:modified xsi:type="dcterms:W3CDTF">2021-12-02T15:52:37Z</dcterms:modified>
</cp:coreProperties>
</file>