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40" r:id="rId1"/>
  </p:sldMasterIdLst>
  <p:notesMasterIdLst>
    <p:notesMasterId r:id="rId11"/>
  </p:notesMasterIdLst>
  <p:handoutMasterIdLst>
    <p:handoutMasterId r:id="rId12"/>
  </p:handoutMasterIdLst>
  <p:sldIdLst>
    <p:sldId id="264" r:id="rId2"/>
    <p:sldId id="257" r:id="rId3"/>
    <p:sldId id="265" r:id="rId4"/>
    <p:sldId id="266" r:id="rId5"/>
    <p:sldId id="258" r:id="rId6"/>
    <p:sldId id="267" r:id="rId7"/>
    <p:sldId id="268" r:id="rId8"/>
    <p:sldId id="270" r:id="rId9"/>
    <p:sldId id="269" r:id="rId10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DA37D80-6434-44D0-A028-1B22A696006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7" d="100"/>
          <a:sy n="77" d="100"/>
        </p:scale>
        <p:origin x="26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1986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12/10/2021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51" tIns="48326" rIns="96651" bIns="48326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12/10/2021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6288" y="1200150"/>
            <a:ext cx="5762625" cy="3241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1" tIns="48326" rIns="96651" bIns="48326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8"/>
            <a:ext cx="5852160" cy="3240405"/>
          </a:xfrm>
          <a:prstGeom prst="rect">
            <a:avLst/>
          </a:prstGeom>
        </p:spPr>
        <p:txBody>
          <a:bodyPr vert="horz" lIns="96651" tIns="48326" rIns="96651" bIns="48326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6651" tIns="48326" rIns="96651" bIns="48326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 bwMode="gray"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 bwMode="white"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ltGray"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12/10/2021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12/10/2021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94758-A7D8-402C-BF5C-F171995E1702}" type="datetimeFigureOut">
              <a:rPr lang="en-US" smtClean="0"/>
              <a:t>12/10/2021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6DEDE-DA02-4D3A-862C-E59F9575E3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5596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12/10/2021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12/10/2021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12/10/2021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12/10/2021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12/10/2021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12/10/2021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12/10/2021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12/10/2021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 bwMode="gray"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 bwMode="white"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 bwMode="gray"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 smtClean="0"/>
              <a:pPr/>
              <a:t>12/10/2021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8pPr>
      <a:lvl9pPr marL="2240280" indent="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None/>
        <a:defRPr sz="1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Lanfran@yorku.ca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Lanfran@yorku.ca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14905C1-067D-4E86-98C6-30B83C635DF2}"/>
              </a:ext>
            </a:extLst>
          </p:cNvPr>
          <p:cNvSpPr txBox="1"/>
          <p:nvPr/>
        </p:nvSpPr>
        <p:spPr>
          <a:xfrm>
            <a:off x="1025857" y="2646665"/>
            <a:ext cx="10140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Digital Rights Today and in the Future</a:t>
            </a:r>
          </a:p>
          <a:p>
            <a:pPr algn="ctr"/>
            <a:r>
              <a:rPr lang="en-US" sz="3200" b="1" i="1" dirty="0">
                <a:solidFill>
                  <a:srgbClr val="7030A0"/>
                </a:solidFill>
              </a:rPr>
              <a:t>Ours to Build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255273-93D2-473C-ACF2-985EC8B95912}"/>
              </a:ext>
            </a:extLst>
          </p:cNvPr>
          <p:cNvSpPr txBox="1"/>
          <p:nvPr/>
        </p:nvSpPr>
        <p:spPr>
          <a:xfrm>
            <a:off x="2442949" y="4055870"/>
            <a:ext cx="6887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</a:rPr>
              <a:t>Sam Lanfranco</a:t>
            </a:r>
          </a:p>
          <a:p>
            <a:pPr algn="ctr"/>
            <a:r>
              <a:rPr lang="en-US" sz="2000" i="1" dirty="0">
                <a:solidFill>
                  <a:srgbClr val="002060"/>
                </a:solidFill>
              </a:rPr>
              <a:t>Prof. Emeritus &amp; Senior Scholar, York University</a:t>
            </a:r>
          </a:p>
          <a:p>
            <a:pPr algn="ctr"/>
            <a:r>
              <a:rPr lang="en-US" sz="2000" i="1" dirty="0">
                <a:solidFill>
                  <a:srgbClr val="002060"/>
                </a:solidFill>
              </a:rPr>
              <a:t>President, Internet Integrity Task Force (IITF)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7938FE-2712-43BA-8396-B5480C52F81F}"/>
              </a:ext>
            </a:extLst>
          </p:cNvPr>
          <p:cNvSpPr txBox="1"/>
          <p:nvPr/>
        </p:nvSpPr>
        <p:spPr>
          <a:xfrm>
            <a:off x="130858" y="6259175"/>
            <a:ext cx="3341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ighlight>
                  <a:srgbClr val="FFFF00"/>
                </a:highlight>
              </a:rPr>
              <a:t>Email: </a:t>
            </a:r>
            <a:r>
              <a:rPr lang="en-US" sz="2400" dirty="0"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Lanfran@yorku.ca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F1FD14-80AB-4479-B295-B66B318B6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5793" y="0"/>
            <a:ext cx="3676207" cy="2152075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E0D51892-2D32-43E7-9890-1459E3113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12"/>
            <a:ext cx="2724150" cy="9620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C94433-2964-458C-BADF-16D368041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1332" y="6130121"/>
            <a:ext cx="1869621" cy="59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58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FD67F-D645-461F-82D5-4D1743201923}"/>
              </a:ext>
            </a:extLst>
          </p:cNvPr>
          <p:cNvSpPr txBox="1"/>
          <p:nvPr/>
        </p:nvSpPr>
        <p:spPr>
          <a:xfrm>
            <a:off x="725606" y="803739"/>
            <a:ext cx="11191164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    What are Today’s Challenges?</a:t>
            </a:r>
          </a:p>
          <a:p>
            <a:pPr marL="171450" indent="-171450" algn="ctr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/>
              <a:t>Weak Protection </a:t>
            </a:r>
            <a:r>
              <a:rPr lang="en-US" sz="2800" dirty="0">
                <a:solidFill>
                  <a:srgbClr val="002060"/>
                </a:solidFill>
              </a:rPr>
              <a:t>for Digital Rights (</a:t>
            </a:r>
            <a:r>
              <a:rPr lang="en-US" sz="2800" dirty="0"/>
              <a:t>&amp;</a:t>
            </a:r>
            <a:r>
              <a:rPr lang="en-US" sz="2800" dirty="0">
                <a:solidFill>
                  <a:srgbClr val="002060"/>
                </a:solidFill>
              </a:rPr>
              <a:t> Responsibilities</a:t>
            </a:r>
            <a:r>
              <a:rPr lang="en-US" sz="2800" dirty="0"/>
              <a:t>?</a:t>
            </a:r>
            <a:r>
              <a:rPr lang="en-US" sz="2800" dirty="0">
                <a:solidFill>
                  <a:srgbClr val="002060"/>
                </a:solidFill>
              </a:rPr>
              <a:t>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206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/>
              <a:t>Low Integrity </a:t>
            </a:r>
            <a:r>
              <a:rPr lang="en-US" sz="2800" dirty="0">
                <a:solidFill>
                  <a:srgbClr val="002060"/>
                </a:solidFill>
              </a:rPr>
              <a:t>in digital governance, business, &amp; societal entities</a:t>
            </a:r>
          </a:p>
          <a:p>
            <a:endParaRPr lang="en-US" sz="1000" dirty="0">
              <a:solidFill>
                <a:srgbClr val="00206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/>
              <a:t>Low Trust </a:t>
            </a:r>
            <a:r>
              <a:rPr lang="en-US" sz="2800" dirty="0">
                <a:solidFill>
                  <a:srgbClr val="002060"/>
                </a:solidFill>
              </a:rPr>
              <a:t>in digital policies, processes &amp; practices</a:t>
            </a:r>
          </a:p>
          <a:p>
            <a:endParaRPr lang="en-US" sz="1000" dirty="0">
              <a:solidFill>
                <a:srgbClr val="00206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/>
              <a:t>Goal: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2060"/>
                </a:solidFill>
              </a:rPr>
              <a:t>Wellbeing &amp; dignity for all in a free &amp; open society </a:t>
            </a:r>
          </a:p>
          <a:p>
            <a:pPr marL="742950" lvl="1" indent="-285750" algn="ctr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2060"/>
              </a:solidFill>
            </a:endParaRPr>
          </a:p>
          <a:p>
            <a:pPr lvl="1" algn="ctr"/>
            <a:r>
              <a:rPr lang="en-US" sz="2800" i="1" dirty="0"/>
              <a:t>As Harari reminds us in </a:t>
            </a:r>
            <a:r>
              <a:rPr lang="en-US" sz="2800" i="1" dirty="0">
                <a:solidFill>
                  <a:srgbClr val="C00000"/>
                </a:solidFill>
              </a:rPr>
              <a:t>Sapiens</a:t>
            </a:r>
            <a:r>
              <a:rPr lang="en-US" sz="2800" i="1" dirty="0"/>
              <a:t>: </a:t>
            </a:r>
          </a:p>
          <a:p>
            <a:pPr lvl="1" algn="ctr"/>
            <a:r>
              <a:rPr lang="en-US" sz="2800" b="1" i="1" dirty="0">
                <a:solidFill>
                  <a:srgbClr val="002060"/>
                </a:solidFill>
              </a:rPr>
              <a:t>We are what we build, and we can improve</a:t>
            </a:r>
            <a:r>
              <a:rPr lang="en-US" sz="2800" i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7EB034-A142-41E2-AB40-8842D0DB3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230" y="5403034"/>
            <a:ext cx="2090057" cy="123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58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FD67F-D645-461F-82D5-4D1743201923}"/>
              </a:ext>
            </a:extLst>
          </p:cNvPr>
          <p:cNvSpPr txBox="1"/>
          <p:nvPr/>
        </p:nvSpPr>
        <p:spPr>
          <a:xfrm>
            <a:off x="1350793" y="554441"/>
            <a:ext cx="10281982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dirty="0"/>
              <a:t>What Do We </a:t>
            </a:r>
            <a:r>
              <a:rPr lang="en-US" sz="3600" dirty="0">
                <a:solidFill>
                  <a:srgbClr val="FF0000"/>
                </a:solidFill>
              </a:rPr>
              <a:t>Need </a:t>
            </a:r>
            <a:r>
              <a:rPr lang="en-US" sz="3600" dirty="0"/>
              <a:t>to Understand?</a:t>
            </a:r>
          </a:p>
          <a:p>
            <a:pPr algn="ctr"/>
            <a:endParaRPr lang="en-US" sz="10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800" i="1" dirty="0"/>
              <a:t>We are </a:t>
            </a:r>
            <a:r>
              <a:rPr lang="en-US" sz="2800" i="1" dirty="0">
                <a:solidFill>
                  <a:srgbClr val="FF0000"/>
                </a:solidFill>
              </a:rPr>
              <a:t>Digital Residents </a:t>
            </a:r>
            <a:r>
              <a:rPr lang="en-US" sz="2800" i="1" dirty="0"/>
              <a:t>of the Internet ecosystem</a:t>
            </a:r>
            <a:r>
              <a:rPr lang="en-US" sz="1200" i="1" dirty="0"/>
              <a:t>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i="1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800" i="1" dirty="0"/>
              <a:t>Our Virtual &amp; Literal combine to </a:t>
            </a:r>
            <a:r>
              <a:rPr lang="en-US" sz="2800" i="1" dirty="0">
                <a:solidFill>
                  <a:srgbClr val="FF0000"/>
                </a:solidFill>
              </a:rPr>
              <a:t>Construct our Reality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2060"/>
                </a:solidFill>
              </a:rPr>
              <a:t>(e.g., Virtual Social, Religious, Psychic &amp; Digital spaces)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400" i="1" dirty="0">
                <a:solidFill>
                  <a:srgbClr val="002060"/>
                </a:solidFill>
              </a:rPr>
              <a:t>Good outcomes require Integrity &amp; Trust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400" i="1" dirty="0">
              <a:solidFill>
                <a:srgbClr val="002060"/>
              </a:solidFill>
            </a:endParaRP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800" i="1" dirty="0"/>
              <a:t>Societal Integrity &amp; Trust require </a:t>
            </a:r>
            <a:r>
              <a:rPr lang="en-US" sz="2800" i="1" dirty="0">
                <a:solidFill>
                  <a:srgbClr val="FF0000"/>
                </a:solidFill>
              </a:rPr>
              <a:t>Digital Citizenship 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i="1" dirty="0">
                <a:solidFill>
                  <a:srgbClr val="002060"/>
                </a:solidFill>
              </a:rPr>
              <a:t>Digital Citizenship involves Rights &amp; Responsibilities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endParaRPr lang="en-US" sz="2400" i="1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i="1" dirty="0">
                <a:solidFill>
                  <a:srgbClr val="FF0000"/>
                </a:solidFill>
              </a:rPr>
              <a:t>Digital Responsibilities</a:t>
            </a:r>
            <a:r>
              <a:rPr lang="en-US" sz="2800" i="1" dirty="0"/>
              <a:t> are not subservience to government</a:t>
            </a:r>
          </a:p>
          <a:p>
            <a:pPr algn="ctr"/>
            <a:r>
              <a:rPr lang="en-US" sz="2000" i="1" dirty="0">
                <a:solidFill>
                  <a:srgbClr val="002060"/>
                </a:solidFill>
              </a:rPr>
              <a:t>Responsibilities are reciprocal &amp; protect Mutual Rights</a:t>
            </a:r>
          </a:p>
          <a:p>
            <a:pPr algn="ctr"/>
            <a:r>
              <a:rPr lang="en-US" sz="2000" i="1" dirty="0">
                <a:solidFill>
                  <a:srgbClr val="002060"/>
                </a:solidFill>
              </a:rPr>
              <a:t>(e.g., anti-masking confusion around “my rights”)  </a:t>
            </a:r>
          </a:p>
        </p:txBody>
      </p:sp>
    </p:spTree>
    <p:extLst>
      <p:ext uri="{BB962C8B-B14F-4D97-AF65-F5344CB8AC3E}">
        <p14:creationId xmlns:p14="http://schemas.microsoft.com/office/powerpoint/2010/main" val="3677307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AFD67F-D645-461F-82D5-4D1743201923}"/>
              </a:ext>
            </a:extLst>
          </p:cNvPr>
          <p:cNvSpPr txBox="1"/>
          <p:nvPr/>
        </p:nvSpPr>
        <p:spPr>
          <a:xfrm>
            <a:off x="832514" y="2564830"/>
            <a:ext cx="1100009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endParaRPr lang="en-US" sz="1000" dirty="0"/>
          </a:p>
          <a:p>
            <a:pPr lvl="2" algn="ctr"/>
            <a:r>
              <a:rPr lang="en-US" sz="2800" dirty="0"/>
              <a:t>After World War Two (1945-)</a:t>
            </a:r>
          </a:p>
          <a:p>
            <a:pPr marL="2400300" lvl="4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Multilateral support for United Nations &amp; Sister Orgs</a:t>
            </a:r>
          </a:p>
          <a:p>
            <a:pPr marL="2400300" lvl="4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Better Economics in the IBRD, WB, IMF, </a:t>
            </a:r>
            <a:r>
              <a:rPr lang="en-US" sz="2000" dirty="0" err="1">
                <a:solidFill>
                  <a:srgbClr val="002060"/>
                </a:solidFill>
              </a:rPr>
              <a:t>etc</a:t>
            </a:r>
            <a:endParaRPr lang="en-US" sz="2000" dirty="0">
              <a:solidFill>
                <a:srgbClr val="002060"/>
              </a:solidFill>
            </a:endParaRPr>
          </a:p>
          <a:p>
            <a:pPr marL="2400300" lvl="4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Global rights efforts: UDHR and anti-colonial efforts</a:t>
            </a:r>
          </a:p>
          <a:p>
            <a:pPr marL="2400300" lvl="4" indent="-5715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lvl="1" algn="ctr"/>
            <a:r>
              <a:rPr lang="en-US" sz="2800" dirty="0"/>
              <a:t>Costs of Poor Understanding &amp; Lack of Will</a:t>
            </a:r>
          </a:p>
          <a:p>
            <a:pPr lvl="1" algn="ctr"/>
            <a:r>
              <a:rPr lang="en-US" sz="2000" dirty="0">
                <a:solidFill>
                  <a:srgbClr val="002060"/>
                </a:solidFill>
              </a:rPr>
              <a:t>The </a:t>
            </a:r>
            <a:r>
              <a:rPr lang="en-US" sz="2000" dirty="0">
                <a:solidFill>
                  <a:srgbClr val="FF0000"/>
                </a:solidFill>
              </a:rPr>
              <a:t>Great Depression</a:t>
            </a:r>
            <a:r>
              <a:rPr lang="en-US" sz="2000" dirty="0">
                <a:solidFill>
                  <a:srgbClr val="002060"/>
                </a:solidFill>
              </a:rPr>
              <a:t>, the </a:t>
            </a:r>
            <a:r>
              <a:rPr lang="en-US" sz="2000" dirty="0">
                <a:solidFill>
                  <a:srgbClr val="FF0000"/>
                </a:solidFill>
              </a:rPr>
              <a:t>Holocaust</a:t>
            </a:r>
            <a:r>
              <a:rPr lang="en-US" sz="2000" dirty="0">
                <a:solidFill>
                  <a:srgbClr val="002060"/>
                </a:solidFill>
              </a:rPr>
              <a:t>, and </a:t>
            </a:r>
            <a:r>
              <a:rPr lang="en-US" sz="2000" dirty="0">
                <a:solidFill>
                  <a:srgbClr val="FF0000"/>
                </a:solidFill>
              </a:rPr>
              <a:t>World War Two</a:t>
            </a:r>
          </a:p>
          <a:p>
            <a:pPr lvl="1" algn="ctr"/>
            <a:endParaRPr lang="en-US" sz="2400" dirty="0">
              <a:solidFill>
                <a:srgbClr val="002060"/>
              </a:solidFill>
            </a:endParaRPr>
          </a:p>
          <a:p>
            <a:pPr lvl="1" algn="ctr"/>
            <a:r>
              <a:rPr lang="en-US" sz="2800" dirty="0"/>
              <a:t>Without understanding effort is flawed and will is weak</a:t>
            </a:r>
          </a:p>
          <a:p>
            <a:pPr lvl="4"/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456AB5-FEEF-4D01-AAB0-5319814B849C}"/>
              </a:ext>
            </a:extLst>
          </p:cNvPr>
          <p:cNvSpPr txBox="1"/>
          <p:nvPr/>
        </p:nvSpPr>
        <p:spPr>
          <a:xfrm>
            <a:off x="2227520" y="368490"/>
            <a:ext cx="8518679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A History Lesson: Context &amp; Political Will</a:t>
            </a:r>
          </a:p>
          <a:p>
            <a:pPr algn="ctr"/>
            <a:endParaRPr lang="en-US" sz="1000" dirty="0"/>
          </a:p>
          <a:p>
            <a:pPr algn="ctr"/>
            <a:r>
              <a:rPr lang="en-US" sz="2800" dirty="0"/>
              <a:t>After World War One (1919-)</a:t>
            </a:r>
            <a:endParaRPr lang="en-US" sz="2800" dirty="0">
              <a:highlight>
                <a:srgbClr val="FFFF00"/>
              </a:highlight>
            </a:endParaRP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Anti-Multilateral against League of Nations 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Bad economics in the Treaty of Versailles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French &amp; British competition to shape German reparations</a:t>
            </a:r>
          </a:p>
        </p:txBody>
      </p:sp>
    </p:spTree>
    <p:extLst>
      <p:ext uri="{BB962C8B-B14F-4D97-AF65-F5344CB8AC3E}">
        <p14:creationId xmlns:p14="http://schemas.microsoft.com/office/powerpoint/2010/main" val="2657300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0D80927-7460-4C91-9DC5-2F6D1616A674}"/>
              </a:ext>
            </a:extLst>
          </p:cNvPr>
          <p:cNvSpPr txBox="1"/>
          <p:nvPr/>
        </p:nvSpPr>
        <p:spPr>
          <a:xfrm>
            <a:off x="1665027" y="163352"/>
            <a:ext cx="10385945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Today’s Internet Ecosystem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Governments: Defend &amp; Abuse Freedoms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Mix of data privacy (e.g., EU &amp; GDPR) &amp; digital surveillance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Suspension of expression &amp; assembly (</a:t>
            </a:r>
            <a:r>
              <a:rPr lang="en-US" sz="2000" dirty="0" err="1">
                <a:solidFill>
                  <a:srgbClr val="002060"/>
                </a:solidFill>
              </a:rPr>
              <a:t>e.g</a:t>
            </a:r>
            <a:r>
              <a:rPr lang="en-US" sz="2000" dirty="0">
                <a:solidFill>
                  <a:srgbClr val="002060"/>
                </a:solidFill>
              </a:rPr>
              <a:t>, India &amp; Uganda)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206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Business: Digital Colonialism &amp; MANA Stocks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MANA (Meta, Alphabet, Netflix, Amazon) Mana from the cloud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Digital Colonialism: Like Belgium Congo or East India Company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Digital Servitude: MANAs own data &amp; build digital personas/profiles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Metaverse Avatar Control: Extreme digital servitude</a:t>
            </a:r>
          </a:p>
          <a:p>
            <a:pPr lvl="3"/>
            <a:endParaRPr lang="en-US" sz="1000" dirty="0">
              <a:solidFill>
                <a:srgbClr val="00206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dirty="0"/>
              <a:t>Persons: Digital Servitude &amp; Digital Rights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Today: Digital Servitude: Data mining and influencing behavior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The Future: Digital Citizenship, Universal Access, and Democracy</a:t>
            </a:r>
          </a:p>
          <a:p>
            <a:pPr lvl="2"/>
            <a:endParaRPr lang="en-US" sz="2000" dirty="0">
              <a:solidFill>
                <a:srgbClr val="002060"/>
              </a:solidFill>
            </a:endParaRP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Today: </a:t>
            </a:r>
            <a:r>
              <a:rPr lang="en-US" sz="3200" dirty="0"/>
              <a:t>Digital Servitude &amp; Digital Exploitation  </a:t>
            </a:r>
          </a:p>
          <a:p>
            <a:pPr algn="ctr"/>
            <a:r>
              <a:rPr lang="en-US" sz="3200" dirty="0">
                <a:solidFill>
                  <a:srgbClr val="FF0000"/>
                </a:solidFill>
              </a:rPr>
              <a:t>Tomorrow: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/>
              <a:t>Digital Citizenship &amp; Democracy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endParaRPr lang="en-US" sz="1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47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E55395-5A4F-4346-9A29-3631207F7039}"/>
              </a:ext>
            </a:extLst>
          </p:cNvPr>
          <p:cNvSpPr txBox="1"/>
          <p:nvPr/>
        </p:nvSpPr>
        <p:spPr>
          <a:xfrm>
            <a:off x="386687" y="643622"/>
            <a:ext cx="11805313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Future Digital Rights &amp; Responsibilities</a:t>
            </a: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    (</a:t>
            </a:r>
            <a:r>
              <a:rPr lang="en-US" sz="2400" dirty="0">
                <a:solidFill>
                  <a:srgbClr val="FF0000"/>
                </a:solidFill>
              </a:rPr>
              <a:t>Principles: Northern Star/Southern Cross Navigation Aids</a:t>
            </a:r>
            <a:r>
              <a:rPr lang="en-US" sz="2800" dirty="0">
                <a:solidFill>
                  <a:srgbClr val="002060"/>
                </a:solidFill>
              </a:rPr>
              <a:t>)</a:t>
            </a:r>
          </a:p>
          <a:p>
            <a:endParaRPr lang="en-US" sz="1000" dirty="0">
              <a:solidFill>
                <a:srgbClr val="002060"/>
              </a:solidFill>
            </a:endParaRP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A Global Digital Charter and National Bills</a:t>
            </a:r>
          </a:p>
          <a:p>
            <a:pPr marL="2286000" lvl="4" indent="-457200">
              <a:buFont typeface="Arial" panose="020B0604020202020204" pitchFamily="34" charset="0"/>
              <a:buChar char="•"/>
            </a:pPr>
            <a:r>
              <a:rPr lang="en-US" sz="2000" dirty="0"/>
              <a:t>Principles based Digital Rights and Responsibilities (e.g. UDHR)</a:t>
            </a:r>
          </a:p>
          <a:p>
            <a:pPr marL="2743200" lvl="5" indent="-457200">
              <a:buFont typeface="Arial" panose="020B0604020202020204" pitchFamily="34" charset="0"/>
              <a:buChar char="•"/>
            </a:pPr>
            <a:r>
              <a:rPr lang="en-US" sz="2000" dirty="0"/>
              <a:t>Global Charter as a multilateral/multistakeholder project</a:t>
            </a:r>
          </a:p>
          <a:p>
            <a:pPr marL="2743200" lvl="5" indent="-457200">
              <a:buFont typeface="Arial" panose="020B0604020202020204" pitchFamily="34" charset="0"/>
              <a:buChar char="•"/>
            </a:pPr>
            <a:r>
              <a:rPr lang="en-US" sz="2000" dirty="0"/>
              <a:t>National Bills as national multistakeholder projects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02060"/>
              </a:solidFill>
            </a:endParaRP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002060"/>
                </a:solidFill>
              </a:rPr>
              <a:t>Goals attached to the path going forward</a:t>
            </a:r>
          </a:p>
          <a:p>
            <a:pPr marL="2286000" lvl="4" indent="-457200">
              <a:buFont typeface="Arial" panose="020B0604020202020204" pitchFamily="34" charset="0"/>
              <a:buChar char="•"/>
            </a:pPr>
            <a:r>
              <a:rPr lang="en-US" sz="2000" dirty="0"/>
              <a:t>Global &amp; National Digital Citizenship</a:t>
            </a:r>
          </a:p>
          <a:p>
            <a:pPr marL="2286000" lvl="4" indent="-457200">
              <a:buFont typeface="Arial" panose="020B0604020202020204" pitchFamily="34" charset="0"/>
              <a:buChar char="•"/>
            </a:pPr>
            <a:r>
              <a:rPr lang="en-US" sz="2000" dirty="0"/>
              <a:t>Integrity in Digital Policies, Processes, and Practices</a:t>
            </a:r>
          </a:p>
          <a:p>
            <a:pPr marL="2286000" lvl="4" indent="-457200">
              <a:buFont typeface="Arial" panose="020B0604020202020204" pitchFamily="34" charset="0"/>
              <a:buChar char="•"/>
            </a:pPr>
            <a:r>
              <a:rPr lang="en-US" sz="2000" dirty="0"/>
              <a:t>Trust in Government, Business, Societal Entities &amp; Personal Behavior</a:t>
            </a:r>
          </a:p>
          <a:p>
            <a:pPr marL="2286000" lvl="4" indent="-457200">
              <a:buFont typeface="Arial" panose="020B0604020202020204" pitchFamily="34" charset="0"/>
              <a:buChar char="•"/>
            </a:pPr>
            <a:r>
              <a:rPr lang="en-US" sz="2000" dirty="0"/>
              <a:t>Integrity &amp; Trust in society’s Digital Social Fabric &amp; Social Contract</a:t>
            </a:r>
          </a:p>
          <a:p>
            <a:pPr marL="2286000" lvl="4" indent="-4572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dirty="0"/>
              <a:t>Address systemic issues not symptomatic problems</a:t>
            </a:r>
          </a:p>
          <a:p>
            <a:pPr lvl="3"/>
            <a:endParaRPr lang="en-US" sz="1200" dirty="0">
              <a:solidFill>
                <a:srgbClr val="002060"/>
              </a:solidFill>
            </a:endParaRPr>
          </a:p>
          <a:p>
            <a:pPr algn="ctr"/>
            <a:endParaRPr 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909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22ADB38-14F2-49AF-8A42-E20A68A6EFD5}"/>
              </a:ext>
            </a:extLst>
          </p:cNvPr>
          <p:cNvSpPr txBox="1"/>
          <p:nvPr/>
        </p:nvSpPr>
        <p:spPr>
          <a:xfrm>
            <a:off x="2115403" y="473659"/>
            <a:ext cx="1053607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/>
              <a:t>                   The Work to be Done</a:t>
            </a:r>
          </a:p>
          <a:p>
            <a:endParaRPr lang="en-US" sz="1200" dirty="0"/>
          </a:p>
          <a:p>
            <a:endParaRPr lang="en-US" sz="1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Strengthen</a:t>
            </a:r>
            <a:r>
              <a:rPr lang="en-US" sz="3200" dirty="0"/>
              <a:t> existing good works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Greater constituency and stakeholder education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More principles-based stakeholder policy engagement</a:t>
            </a:r>
          </a:p>
          <a:p>
            <a:pPr lvl="1"/>
            <a:endParaRPr lang="en-US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Address</a:t>
            </a:r>
            <a:r>
              <a:rPr lang="en-US" sz="3200" dirty="0"/>
              <a:t> weaknesses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Understand </a:t>
            </a:r>
            <a:r>
              <a:rPr lang="en-US" sz="2000" b="1" dirty="0">
                <a:solidFill>
                  <a:srgbClr val="002060"/>
                </a:solidFill>
              </a:rPr>
              <a:t>Digital Citizenship as a right</a:t>
            </a:r>
            <a:endParaRPr lang="en-US" sz="2000" dirty="0">
              <a:solidFill>
                <a:srgbClr val="002060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2060"/>
                </a:solidFill>
              </a:rPr>
              <a:t>Shift from a </a:t>
            </a:r>
            <a:r>
              <a:rPr lang="en-US" sz="2000" b="1" dirty="0">
                <a:solidFill>
                  <a:srgbClr val="002060"/>
                </a:solidFill>
              </a:rPr>
              <a:t>Symptomatic </a:t>
            </a:r>
            <a:r>
              <a:rPr lang="en-US" sz="2000" dirty="0">
                <a:solidFill>
                  <a:srgbClr val="002060"/>
                </a:solidFill>
              </a:rPr>
              <a:t>to a </a:t>
            </a:r>
            <a:r>
              <a:rPr lang="en-US" sz="2000" b="1" dirty="0">
                <a:solidFill>
                  <a:srgbClr val="002060"/>
                </a:solidFill>
              </a:rPr>
              <a:t>Systemic perspective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1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rgbClr val="FF0000"/>
                </a:solidFill>
              </a:rPr>
              <a:t>Focus on </a:t>
            </a:r>
            <a:r>
              <a:rPr lang="en-US" sz="3200" dirty="0"/>
              <a:t>Responsibilities &amp; Governance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Rebalance focus </a:t>
            </a:r>
            <a:r>
              <a:rPr lang="en-US" sz="2000" dirty="0">
                <a:solidFill>
                  <a:srgbClr val="002060"/>
                </a:solidFill>
              </a:rPr>
              <a:t>on </a:t>
            </a:r>
            <a:r>
              <a:rPr lang="en-US" sz="2000" b="1" dirty="0">
                <a:solidFill>
                  <a:srgbClr val="002060"/>
                </a:solidFill>
              </a:rPr>
              <a:t>Rights versus Responsibilities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</a:rPr>
              <a:t>Extend policy focus </a:t>
            </a:r>
            <a:r>
              <a:rPr lang="en-US" sz="2000" dirty="0">
                <a:solidFill>
                  <a:srgbClr val="002060"/>
                </a:solidFill>
              </a:rPr>
              <a:t>beyond</a:t>
            </a:r>
            <a:r>
              <a:rPr lang="en-US" sz="2000" b="1" dirty="0">
                <a:solidFill>
                  <a:srgbClr val="002060"/>
                </a:solidFill>
              </a:rPr>
              <a:t> Government </a:t>
            </a:r>
            <a:r>
              <a:rPr lang="en-US" sz="2000" dirty="0">
                <a:solidFill>
                  <a:srgbClr val="002060"/>
                </a:solidFill>
              </a:rPr>
              <a:t>(e.g., to other entities)</a:t>
            </a:r>
            <a:endParaRPr lang="en-US" sz="28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12321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6F2E659-5E1C-4787-8E3C-4CE41A00A921}"/>
              </a:ext>
            </a:extLst>
          </p:cNvPr>
          <p:cNvSpPr txBox="1"/>
          <p:nvPr/>
        </p:nvSpPr>
        <p:spPr>
          <a:xfrm>
            <a:off x="2429303" y="504967"/>
            <a:ext cx="8459367" cy="55707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To Move Forward: More Cooks in the Kitchen</a:t>
            </a:r>
          </a:p>
          <a:p>
            <a:endParaRPr lang="en-US" sz="1000" dirty="0"/>
          </a:p>
          <a:p>
            <a:pPr algn="ctr"/>
            <a:r>
              <a:rPr lang="en-US" sz="3200" dirty="0"/>
              <a:t>Global Charter &amp; National Bills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Not like finding a vaccine or baking a cake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Building Education &amp; Consensus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Understanding (</a:t>
            </a:r>
            <a:r>
              <a:rPr lang="en-US" sz="2000" i="1" dirty="0">
                <a:solidFill>
                  <a:srgbClr val="002060"/>
                </a:solidFill>
              </a:rPr>
              <a:t>Digital</a:t>
            </a:r>
            <a:r>
              <a:rPr lang="en-US" sz="2000" dirty="0">
                <a:solidFill>
                  <a:srgbClr val="002060"/>
                </a:solidFill>
              </a:rPr>
              <a:t>) Citizenship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Understanding (</a:t>
            </a:r>
            <a:r>
              <a:rPr lang="en-US" sz="2000" i="1" dirty="0">
                <a:solidFill>
                  <a:srgbClr val="002060"/>
                </a:solidFill>
              </a:rPr>
              <a:t>multisector</a:t>
            </a:r>
            <a:r>
              <a:rPr lang="en-US" sz="2000" dirty="0">
                <a:solidFill>
                  <a:srgbClr val="002060"/>
                </a:solidFill>
              </a:rPr>
              <a:t>) Governance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Understanding Rights </a:t>
            </a:r>
            <a:r>
              <a:rPr lang="en-US" sz="2000" i="1" dirty="0">
                <a:solidFill>
                  <a:srgbClr val="002060"/>
                </a:solidFill>
              </a:rPr>
              <a:t>(&amp; Responsibilities</a:t>
            </a:r>
            <a:r>
              <a:rPr lang="en-US" sz="2000" dirty="0">
                <a:solidFill>
                  <a:srgbClr val="002060"/>
                </a:solidFill>
              </a:rPr>
              <a:t>)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Understanding the Internet (</a:t>
            </a:r>
            <a:r>
              <a:rPr lang="en-US" sz="2000" i="1" dirty="0">
                <a:solidFill>
                  <a:srgbClr val="002060"/>
                </a:solidFill>
              </a:rPr>
              <a:t>as an ecosystem</a:t>
            </a:r>
            <a:r>
              <a:rPr lang="en-US" sz="2000" dirty="0">
                <a:solidFill>
                  <a:srgbClr val="002060"/>
                </a:solidFill>
              </a:rPr>
              <a:t>)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(</a:t>
            </a:r>
            <a:r>
              <a:rPr lang="en-US" sz="2000" i="1" dirty="0">
                <a:solidFill>
                  <a:srgbClr val="002060"/>
                </a:solidFill>
              </a:rPr>
              <a:t>Broad</a:t>
            </a:r>
            <a:r>
              <a:rPr lang="en-US" sz="2000" dirty="0">
                <a:solidFill>
                  <a:srgbClr val="002060"/>
                </a:solidFill>
              </a:rPr>
              <a:t>) Stakeholder Engagement &amp; Dialogue</a:t>
            </a:r>
          </a:p>
          <a:p>
            <a:pPr algn="ctr"/>
            <a:endParaRPr lang="en-US" sz="1000" dirty="0"/>
          </a:p>
          <a:p>
            <a:pPr algn="ctr"/>
            <a:r>
              <a:rPr lang="en-US" sz="3200" dirty="0"/>
              <a:t>A Multitude of Campfires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Literal and Virtual Working Groups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Symptomatic Problem Working Groups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Systemic Issue Working Groups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Multistakeholder Working Groups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7691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14905C1-067D-4E86-98C6-30B83C635DF2}"/>
              </a:ext>
            </a:extLst>
          </p:cNvPr>
          <p:cNvSpPr txBox="1"/>
          <p:nvPr/>
        </p:nvSpPr>
        <p:spPr>
          <a:xfrm>
            <a:off x="859809" y="2646665"/>
            <a:ext cx="10306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Digital Rights Today and in the Future</a:t>
            </a:r>
          </a:p>
          <a:p>
            <a:pPr algn="ctr"/>
            <a:r>
              <a:rPr lang="en-US" sz="3200" b="1" i="1" dirty="0">
                <a:solidFill>
                  <a:srgbClr val="7030A0"/>
                </a:solidFill>
              </a:rPr>
              <a:t>From Digital Servitude to Digital Democracy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255273-93D2-473C-ACF2-985EC8B95912}"/>
              </a:ext>
            </a:extLst>
          </p:cNvPr>
          <p:cNvSpPr txBox="1"/>
          <p:nvPr/>
        </p:nvSpPr>
        <p:spPr>
          <a:xfrm>
            <a:off x="2320119" y="3975866"/>
            <a:ext cx="68873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</a:rPr>
              <a:t>Sam Lanfranco</a:t>
            </a:r>
          </a:p>
          <a:p>
            <a:pPr algn="ctr"/>
            <a:r>
              <a:rPr lang="en-US" sz="2000" i="1" dirty="0">
                <a:solidFill>
                  <a:srgbClr val="002060"/>
                </a:solidFill>
              </a:rPr>
              <a:t>Prof. Emeritus &amp; Senior Scholar, York University</a:t>
            </a:r>
          </a:p>
          <a:p>
            <a:pPr algn="ctr"/>
            <a:r>
              <a:rPr lang="en-US" sz="2000" i="1" dirty="0">
                <a:solidFill>
                  <a:srgbClr val="002060"/>
                </a:solidFill>
              </a:rPr>
              <a:t>President, Internet Integrity Task Force (IITF)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7938FE-2712-43BA-8396-B5480C52F81F}"/>
              </a:ext>
            </a:extLst>
          </p:cNvPr>
          <p:cNvSpPr txBox="1"/>
          <p:nvPr/>
        </p:nvSpPr>
        <p:spPr>
          <a:xfrm>
            <a:off x="3883992" y="5191411"/>
            <a:ext cx="3341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highlight>
                  <a:srgbClr val="FFFF00"/>
                </a:highlight>
              </a:rPr>
              <a:t>Email: </a:t>
            </a:r>
            <a:r>
              <a:rPr lang="en-US" sz="2400" dirty="0"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Lanfran@yorku.ca</a:t>
            </a:r>
            <a:r>
              <a:rPr lang="en-US" sz="2400" dirty="0">
                <a:highlight>
                  <a:srgbClr val="FFFF00"/>
                </a:highlight>
              </a:rPr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F1FD14-80AB-4479-B295-B66B318B6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5793" y="0"/>
            <a:ext cx="3676207" cy="2152075"/>
          </a:xfrm>
          <a:prstGeom prst="rect">
            <a:avLst/>
          </a:prstGeom>
        </p:spPr>
      </p:pic>
      <p:pic>
        <p:nvPicPr>
          <p:cNvPr id="11" name="Picture 10" descr="A picture containing text&#10;&#10;Description automatically generated">
            <a:extLst>
              <a:ext uri="{FF2B5EF4-FFF2-40B4-BE49-F238E27FC236}">
                <a16:creationId xmlns:a16="http://schemas.microsoft.com/office/drawing/2014/main" id="{E0D51892-2D32-43E7-9890-1459E3113C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12"/>
            <a:ext cx="2724150" cy="9620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C94433-2964-458C-BADF-16D368041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8619" y="6263869"/>
            <a:ext cx="1869621" cy="59071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08A387-C257-4BD3-AE50-1EA3CE92E7C0}"/>
              </a:ext>
            </a:extLst>
          </p:cNvPr>
          <p:cNvSpPr txBox="1"/>
          <p:nvPr/>
        </p:nvSpPr>
        <p:spPr>
          <a:xfrm>
            <a:off x="7126731" y="6263869"/>
            <a:ext cx="33281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 dirty="0">
                <a:solidFill>
                  <a:srgbClr val="002060"/>
                </a:solidFill>
              </a:rPr>
              <a:t>http://www.iitf.online</a:t>
            </a:r>
          </a:p>
        </p:txBody>
      </p:sp>
    </p:spTree>
    <p:extLst>
      <p:ext uri="{BB962C8B-B14F-4D97-AF65-F5344CB8AC3E}">
        <p14:creationId xmlns:p14="http://schemas.microsoft.com/office/powerpoint/2010/main" val="229898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cean painting presentation (widescreen).potx" id="{7D8F5DB3-F878-46D5-AF2D-2DD5B7369221}" vid="{9251DF30-C224-466C-9BFA-3064FAD55731}"/>
    </a:ext>
  </a:extLst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 painting presentation (widescreen)</Template>
  <TotalTime>733</TotalTime>
  <Words>698</Words>
  <Application>Microsoft Office PowerPoint</Application>
  <PresentationFormat>Widescreen</PresentationFormat>
  <Paragraphs>118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Georgia</vt:lpstr>
      <vt:lpstr>Ocean 16x9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Lanfranco</dc:creator>
  <cp:lastModifiedBy>Lori Schulman</cp:lastModifiedBy>
  <cp:revision>3</cp:revision>
  <cp:lastPrinted>2021-12-09T20:40:59Z</cp:lastPrinted>
  <dcterms:created xsi:type="dcterms:W3CDTF">2021-12-07T22:08:15Z</dcterms:created>
  <dcterms:modified xsi:type="dcterms:W3CDTF">2021-12-10T09:12:29Z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